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3" r:id="rId3"/>
    <p:sldId id="264" r:id="rId4"/>
    <p:sldId id="265" r:id="rId5"/>
    <p:sldId id="257" r:id="rId6"/>
    <p:sldId id="258" r:id="rId7"/>
    <p:sldId id="259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DCD0A-E0BF-445D-9BF1-E0F871BB0E6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82990-942D-4FA3-9A82-B83514A1D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5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1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2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5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6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7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8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85405" y="8684328"/>
            <a:ext cx="2971003" cy="4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19" tIns="45759" rIns="91519" bIns="45759" anchor="b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41BCA10-A7A4-4163-B094-1F4C48BA7439}" type="slidenum">
              <a:rPr lang="ru-RU" sz="1200">
                <a:cs typeface="Arial" charset="0"/>
              </a:rPr>
              <a:pPr algn="r" eaLnBrk="1" hangingPunct="1"/>
              <a:t>9</a:t>
            </a:fld>
            <a:endParaRPr lang="ru-RU" sz="120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7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571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03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683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2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09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662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05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34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74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05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9E261-6DAF-46B6-B6A1-FD252C095B89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9CAA4-9576-4FB1-A89B-C7C6847E0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5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49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2060848"/>
            <a:ext cx="7911913" cy="1224136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ЕГЭ в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2014 году </a:t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Республике Татарстан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4221088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Ведущий советник отдела общего образования и итоговой аттестации обучающихся МО и Н РТ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Г.А. Зиганшина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2108"/>
            <a:ext cx="9180512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Прямоугольник 1"/>
          <p:cNvSpPr>
            <a:spLocks noChangeArrowheads="1"/>
          </p:cNvSpPr>
          <p:nvPr/>
        </p:nvSpPr>
        <p:spPr bwMode="auto">
          <a:xfrm>
            <a:off x="179512" y="909464"/>
            <a:ext cx="878497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Ст. 59 Федерального закона «Об образовании в Российской Федерации» от 29.12.2012 № 273-ФЗ </a:t>
            </a:r>
          </a:p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Правила формирования и ведения ФИС ГИА и приема и РИС ГИА (утв. Постановлением Правительства Российской Федерации от 31.08.2013 № 755)</a:t>
            </a:r>
          </a:p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Порядок проведения ГИА по образовательным программам основного общего образования (приказы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Минобрнауки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России от 25.12.2013 №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1400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 algn="just"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Порядок аккредитации общественных наблюдателей (утв. Приказом Минобрнауки России от 28.06.2013 № 491) </a:t>
            </a:r>
          </a:p>
        </p:txBody>
      </p:sp>
      <p:sp>
        <p:nvSpPr>
          <p:cNvPr id="4" name="Подзаголовок 4"/>
          <p:cNvSpPr txBox="1">
            <a:spLocks/>
          </p:cNvSpPr>
          <p:nvPr/>
        </p:nvSpPr>
        <p:spPr>
          <a:xfrm>
            <a:off x="469124" y="404664"/>
            <a:ext cx="7488832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sz="22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Нормативные правовые акты </a:t>
            </a:r>
            <a:r>
              <a:rPr lang="ru-RU" sz="22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ЕГЭ - </a:t>
            </a:r>
            <a:r>
              <a:rPr lang="ru-RU" sz="22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6212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96"/>
            <a:ext cx="9217024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Минимальные баллы ЕГЭ, изменений нет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908720"/>
            <a:ext cx="8147248" cy="52174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b="1" dirty="0" smtClean="0"/>
              <a:t>Рособрнадзор утвердил минимальные пороги по всем предметам (Распоряжение Рособрнадзора </a:t>
            </a:r>
            <a:r>
              <a:rPr lang="ru-RU" sz="2000" b="1" dirty="0" smtClean="0">
                <a:solidFill>
                  <a:srgbClr val="FF0000"/>
                </a:solidFill>
              </a:rPr>
              <a:t>от 29.08.2012 № 3499-10</a:t>
            </a:r>
            <a:r>
              <a:rPr lang="ru-RU" sz="2000" b="1" dirty="0" smtClean="0"/>
              <a:t>) 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713771"/>
              </p:ext>
            </p:extLst>
          </p:nvPr>
        </p:nvGraphicFramePr>
        <p:xfrm>
          <a:off x="467544" y="1672480"/>
          <a:ext cx="8064896" cy="4215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4008"/>
                <a:gridCol w="4030888"/>
              </a:tblGrid>
              <a:tr h="3289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Предмет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Минимальное значение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Русский язык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Математика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Физика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Химия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Информатика и ИКТ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Биология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История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География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Обществознание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8946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Литература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6381">
                <a:tc>
                  <a:txBody>
                    <a:bodyPr/>
                    <a:lstStyle/>
                    <a:p>
                      <a:pPr marL="265113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Иностранные языки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98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"/>
            <a:ext cx="9217024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274638"/>
            <a:ext cx="9036496" cy="63408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экзаменов ЕГЭ, изменений нет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03448" y="1179908"/>
            <a:ext cx="8229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b="1" smtClean="0"/>
              <a:t>по математике, физике, литературе,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b="1" smtClean="0"/>
              <a:t>информатике и информационно-коммуникационным технологиям (ИКТ) </a:t>
            </a:r>
          </a:p>
          <a:p>
            <a:pPr marL="1624013" indent="-457200" algn="just">
              <a:buFont typeface="Wingdings" pitchFamily="2" charset="2"/>
              <a:buChar char="ü"/>
            </a:pPr>
            <a:r>
              <a:rPr lang="ru-RU" b="1" smtClean="0">
                <a:solidFill>
                  <a:srgbClr val="FF0000"/>
                </a:solidFill>
              </a:rPr>
              <a:t>3 часа 55 минут (235 минут)</a:t>
            </a:r>
          </a:p>
          <a:p>
            <a:pPr marL="1166813" indent="-1166813" algn="just">
              <a:buFont typeface="Arial" panose="020B0604020202020204" pitchFamily="34" charset="0"/>
              <a:buNone/>
            </a:pPr>
            <a:r>
              <a:rPr lang="ru-RU" b="1" smtClean="0"/>
              <a:t>по русскому языку, истории, обществознанию  </a:t>
            </a:r>
          </a:p>
          <a:p>
            <a:pPr marL="1624013" indent="-457200" algn="just">
              <a:buFont typeface="Wingdings" pitchFamily="2" charset="2"/>
              <a:buChar char="ü"/>
            </a:pPr>
            <a:r>
              <a:rPr lang="ru-RU" b="1" smtClean="0">
                <a:solidFill>
                  <a:srgbClr val="FF0000"/>
                </a:solidFill>
              </a:rPr>
              <a:t>3 часа 30 минут (210 минут)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b="1" smtClean="0"/>
              <a:t>по биологии, географии, химии, иностранным языкам </a:t>
            </a:r>
          </a:p>
          <a:p>
            <a:pPr marL="1624013" indent="-457200" algn="just">
              <a:buFont typeface="Wingdings" pitchFamily="2" charset="2"/>
              <a:buChar char="ü"/>
            </a:pPr>
            <a:r>
              <a:rPr lang="ru-RU" b="1" smtClean="0">
                <a:solidFill>
                  <a:srgbClr val="FF0000"/>
                </a:solidFill>
              </a:rPr>
              <a:t>3 часа (180 минут)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2" y="0"/>
            <a:ext cx="9253538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1227584" y="188640"/>
            <a:ext cx="6400800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Нарушения и санкции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837456"/>
            <a:ext cx="8208912" cy="48958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1950" algn="ctr">
              <a:lnSpc>
                <a:spcPct val="120000"/>
              </a:lnSpc>
              <a:spcAft>
                <a:spcPts val="1200"/>
              </a:spcAft>
              <a:defRPr/>
            </a:pPr>
            <a:r>
              <a:rPr lang="ru-RU" sz="2400" b="1" u="sng" dirty="0" smtClean="0">
                <a:solidFill>
                  <a:srgbClr val="C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ЗАПРЕТ</a:t>
            </a:r>
            <a:endParaRPr lang="ru-RU" sz="2400" b="1" u="sng" dirty="0">
              <a:solidFill>
                <a:srgbClr val="C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04850" indent="-342900" algn="just">
              <a:lnSpc>
                <a:spcPct val="120000"/>
              </a:lnSpc>
              <a:spcAft>
                <a:spcPts val="120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rgbClr val="CC33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наличие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средства связи, электронно-вычислительной техники, фото, аудио и видеоаппаратуры, справочных материалов, письменных заметок и иных средств хранения и передачи информации</a:t>
            </a:r>
          </a:p>
          <a:p>
            <a:pPr marL="704850" indent="-342900" algn="just">
              <a:lnSpc>
                <a:spcPct val="120000"/>
              </a:lnSpc>
              <a:spcAft>
                <a:spcPts val="120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вынос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из аудиторий и ППЭ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экзаменационных материалов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на бумажном или электронном носителях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их фотографирование</a:t>
            </a:r>
          </a:p>
          <a:p>
            <a:pPr marL="704850" indent="-342900" algn="just">
              <a:lnSpc>
                <a:spcPct val="120000"/>
              </a:lnSpc>
              <a:spcAft>
                <a:spcPts val="1200"/>
              </a:spcAft>
              <a:buFontTx/>
              <a:buChar char="-"/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оказание содействия участникам ЕГЭ, в том числе передача им указанных выше средств и материалов </a:t>
            </a:r>
          </a:p>
        </p:txBody>
      </p:sp>
    </p:spTree>
    <p:extLst>
      <p:ext uri="{BB962C8B-B14F-4D97-AF65-F5344CB8AC3E}">
        <p14:creationId xmlns:p14="http://schemas.microsoft.com/office/powerpoint/2010/main" val="137379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93" y="-24259"/>
            <a:ext cx="9253538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1194518" y="252902"/>
            <a:ext cx="6400800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Схема допуска в ППЭ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2790" y="830517"/>
            <a:ext cx="1429668" cy="286484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КПП1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31044" y="4293096"/>
            <a:ext cx="6401396" cy="180020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Участники ЕГЭ проходят через «рамку» металлодетектора.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Если сигнал есть – </a:t>
            </a:r>
            <a:r>
              <a:rPr lang="ru-RU" sz="1600" b="1" dirty="0" smtClean="0">
                <a:solidFill>
                  <a:srgbClr val="CC0000"/>
                </a:solidFill>
                <a:ea typeface="Verdana" pitchFamily="34" charset="0"/>
                <a:cs typeface="Verdana" pitchFamily="34" charset="0"/>
              </a:rPr>
              <a:t>сотрудник полиции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предлагает выложить металлические вещи.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Если участник ЕГЭ отказывается – он не допускается к экзамену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90" y="4293096"/>
            <a:ext cx="142966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90" y="797908"/>
            <a:ext cx="1429668" cy="2897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131044" y="830518"/>
            <a:ext cx="6401396" cy="2814506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1600" b="1" u="sng" dirty="0" smtClean="0">
                <a:solidFill>
                  <a:srgbClr val="CC3300"/>
                </a:solidFill>
                <a:ea typeface="Verdana" pitchFamily="34" charset="0"/>
                <a:cs typeface="Verdana" pitchFamily="34" charset="0"/>
              </a:rPr>
              <a:t>Организатор</a:t>
            </a:r>
            <a:r>
              <a:rPr lang="ru-RU" sz="1600" b="1" dirty="0" smtClean="0">
                <a:solidFill>
                  <a:srgbClr val="CC3300"/>
                </a:solidFill>
                <a:ea typeface="Verdana" pitchFamily="34" charset="0"/>
                <a:cs typeface="Verdana" pitchFamily="34" charset="0"/>
              </a:rPr>
              <a:t>:</a:t>
            </a:r>
          </a:p>
          <a:p>
            <a:pPr marL="285750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проверяет паспорт, пропуск, наличие участника ЕГЭ в списках распределения;</a:t>
            </a:r>
          </a:p>
          <a:p>
            <a:pPr marL="285750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забирает подписанную участником ЕГЭ памятку;</a:t>
            </a:r>
          </a:p>
          <a:p>
            <a:pPr marL="285750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напоминает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необходимости сдачи средств связи и лишних вещей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сопровождающим;</a:t>
            </a:r>
          </a:p>
          <a:p>
            <a:pPr marL="285750" indent="-285750" algn="just"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информирует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о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том, что следующая проверка будет производиться с использованием металлодетектора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сотрудником полиции.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2790" y="4365104"/>
            <a:ext cx="1429668" cy="1512168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КПП2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Нашивка 16"/>
          <p:cNvSpPr/>
          <p:nvPr/>
        </p:nvSpPr>
        <p:spPr>
          <a:xfrm rot="5400000">
            <a:off x="5067775" y="2311189"/>
            <a:ext cx="527931" cy="3240360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6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93" y="-24259"/>
            <a:ext cx="9253538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472790" y="252902"/>
            <a:ext cx="8563706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Организация видеонаблюдения  в ППЭ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2790" y="830517"/>
            <a:ext cx="1658254" cy="2238443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П.36 Порядка  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3212976"/>
            <a:ext cx="7488832" cy="288032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Всего ППЭ- 107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Видеонаблюдение в режиме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on-line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– 35 ППЭ из средств федерального бюджета (список утвержден, направлен в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Рособрнадзор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)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Видеонаблюдение в режиме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of-line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– 72 ППЭ (МОиН РТ, органы местного самоуправления)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09719" y="779135"/>
            <a:ext cx="5646657" cy="2289825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400" b="1" u="sng" dirty="0" smtClean="0">
                <a:solidFill>
                  <a:srgbClr val="CC3300"/>
                </a:solidFill>
                <a:ea typeface="Verdana" pitchFamily="34" charset="0"/>
                <a:cs typeface="Verdana" pitchFamily="34" charset="0"/>
              </a:rPr>
              <a:t>ППЭ оборудуется средствами видеонаблюдения, срок хранения видеозаписи экзамена – не менее 3х месяцев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7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27"/>
            <a:ext cx="9234264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827583" y="332656"/>
            <a:ext cx="6984775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Удаления, аннулирования и пересдачи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037" y="1052736"/>
            <a:ext cx="4176464" cy="72008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Times New Roman" panose="02020603050405020304" pitchFamily="18" charset="0"/>
              </a:rPr>
              <a:t>Удаление членом ГЭК </a:t>
            </a:r>
          </a:p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Times New Roman" panose="02020603050405020304" pitchFamily="18" charset="0"/>
              </a:rPr>
              <a:t>за нарушение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3" y="2882440"/>
            <a:ext cx="4159206" cy="877867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Аннулирование при нарушении организатором или иным лицом </a:t>
            </a:r>
          </a:p>
          <a:p>
            <a:pPr algn="ctr"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(в т.ч. неустановленным)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916832"/>
            <a:ext cx="4159206" cy="762818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Аннулирование за нарушение </a:t>
            </a:r>
          </a:p>
          <a:p>
            <a:pPr algn="ctr"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(в т.ч. выявленное при перепроверке)</a:t>
            </a:r>
            <a:endParaRPr lang="ru-RU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50920" y="1052736"/>
            <a:ext cx="1944216" cy="16269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ашивка 2"/>
          <p:cNvSpPr/>
          <p:nvPr/>
        </p:nvSpPr>
        <p:spPr>
          <a:xfrm>
            <a:off x="4893966" y="1262261"/>
            <a:ext cx="432048" cy="3240360"/>
          </a:xfrm>
          <a:prstGeom prst="chevron">
            <a:avLst/>
          </a:prstGeom>
          <a:solidFill>
            <a:schemeClr val="accent1">
              <a:lumMod val="60000"/>
              <a:lumOff val="40000"/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9061" y="1362255"/>
            <a:ext cx="194421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Без права пересдачи в текущем году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49061" y="2882441"/>
            <a:ext cx="1944216" cy="19197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649061" y="3406366"/>
            <a:ext cx="194421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 правом пересдачи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7543" y="5085184"/>
            <a:ext cx="7127592" cy="72008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Все решения об утверждении, изменении или аннулировании результатов ЕГЭ принимает </a:t>
            </a:r>
            <a:r>
              <a:rPr lang="ru-RU" sz="2000" b="1" dirty="0" smtClean="0">
                <a:solidFill>
                  <a:srgbClr val="CC0000"/>
                </a:solidFill>
                <a:ea typeface="Verdana" pitchFamily="34" charset="0"/>
                <a:cs typeface="Verdana" pitchFamily="34" charset="0"/>
              </a:rPr>
              <a:t>председатель ГЭК единолично</a:t>
            </a:r>
            <a:endParaRPr lang="ru-RU" sz="2000" b="1" dirty="0">
              <a:solidFill>
                <a:srgbClr val="CC0000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8037" y="5088533"/>
            <a:ext cx="7125734" cy="7167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7608" y="3928020"/>
            <a:ext cx="4159206" cy="941140"/>
          </a:xfrm>
          <a:prstGeom prst="rect">
            <a:avLst/>
          </a:prstGeom>
          <a:solidFill>
            <a:srgbClr val="B9CDE5">
              <a:alpha val="31000"/>
            </a:srgbClr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ea typeface="Verdana" pitchFamily="34" charset="0"/>
                <a:cs typeface="Verdana" pitchFamily="34" charset="0"/>
              </a:rPr>
              <a:t>В случае остановки экзамена членом ГЭК (по согласованию с председателем ГЭК) в отдельных аудиториях или во всем ППЭ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823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" y="25427"/>
            <a:ext cx="9234264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4"/>
          <p:cNvSpPr txBox="1">
            <a:spLocks/>
          </p:cNvSpPr>
          <p:nvPr/>
        </p:nvSpPr>
        <p:spPr>
          <a:xfrm>
            <a:off x="827583" y="332656"/>
            <a:ext cx="6984775" cy="50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В экстренных ситуациях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71600" y="1268760"/>
            <a:ext cx="7125734" cy="7167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23867" y="1265024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89503254669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9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493</Words>
  <Application>Microsoft Office PowerPoint</Application>
  <PresentationFormat>Экран (4:3)</PresentationFormat>
  <Paragraphs>85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Зиганшина</dc:creator>
  <cp:lastModifiedBy>Зиганшина</cp:lastModifiedBy>
  <cp:revision>1</cp:revision>
  <dcterms:created xsi:type="dcterms:W3CDTF">2014-05-14T05:45:21Z</dcterms:created>
  <dcterms:modified xsi:type="dcterms:W3CDTF">2014-05-14T05:50:52Z</dcterms:modified>
</cp:coreProperties>
</file>